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B2238C4-C846-4770-8A41-28ECB5063025}">
  <a:tblStyle styleId="{DB2238C4-C846-4770-8A41-28ECB50630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slide" Target="/ppt/slides/slide2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slide" Target="/ppt/slides/slide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slide" Target="/ppt/slides/slide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slide" Target="/ppt/slides/slide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slide" Target="/ppt/slides/slide2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slide" Target="/ppt/slides/slide2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slide" Target="/ppt/slides/slide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slide" Target="/ppt/slides/slide2.xml"/><Relationship Id="rId5" Type="http://schemas.openxmlformats.org/officeDocument/2006/relationships/image" Target="../media/image8.jpg"/><Relationship Id="rId6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hyperlink" Target="https://ru.wikipedia.org/wiki/%D0%A8%D0%B8%D1%80%D0%BE%D0%BA%D0%BE%D0%BF%D0%BE%D0%BB%D0%BE%D1%81%D0%BD%D1%8B%D0%B9_%D0%B4%D0%BE%D1%81%D1%82%D1%83%D0%BF_%D0%B2_%D0%98%D0%BD%D1%82%D0%B5%D1%80%D0%BD%D0%B5%D1%82" TargetMode="External"/><Relationship Id="rId5" Type="http://schemas.openxmlformats.org/officeDocument/2006/relationships/slide" Target="/ppt/slides/slide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slide" Target="/ppt/slides/slide2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slide" Target="/ppt/slides/slide12.xml"/><Relationship Id="rId12" Type="http://schemas.openxmlformats.org/officeDocument/2006/relationships/slide" Target="/ppt/slides/slide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slide" Target="/ppt/slides/slide3.xml"/><Relationship Id="rId9" Type="http://schemas.openxmlformats.org/officeDocument/2006/relationships/slide" Target="/ppt/slides/slide8.xml"/><Relationship Id="rId15" Type="http://schemas.openxmlformats.org/officeDocument/2006/relationships/slide" Target="/ppt/slides/slide14.xml"/><Relationship Id="rId14" Type="http://schemas.openxmlformats.org/officeDocument/2006/relationships/slide" Target="/ppt/slides/slide13.xml"/><Relationship Id="rId17" Type="http://schemas.openxmlformats.org/officeDocument/2006/relationships/slide" Target="/ppt/slides/slide16.xml"/><Relationship Id="rId16" Type="http://schemas.openxmlformats.org/officeDocument/2006/relationships/slide" Target="/ppt/slides/slide15.xml"/><Relationship Id="rId5" Type="http://schemas.openxmlformats.org/officeDocument/2006/relationships/slide" Target="/ppt/slides/slide4.xml"/><Relationship Id="rId19" Type="http://schemas.openxmlformats.org/officeDocument/2006/relationships/slide" Target="/ppt/slides/slide18.xml"/><Relationship Id="rId6" Type="http://schemas.openxmlformats.org/officeDocument/2006/relationships/slide" Target="/ppt/slides/slide5.xml"/><Relationship Id="rId18" Type="http://schemas.openxmlformats.org/officeDocument/2006/relationships/slide" Target="/ppt/slides/slide17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slide" Target="/ppt/slides/slide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slide" Target="/ppt/slides/slide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slide" Target="/ppt/slides/slide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slide" Target="/ppt/slides/slide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slide" Target="/ppt/slides/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9716" cy="683951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urier New"/>
              <a:buNone/>
            </a:pPr>
            <a:r>
              <a:rPr b="1" lang="ru-RU" sz="3959">
                <a:latin typeface="Courier New"/>
                <a:ea typeface="Courier New"/>
                <a:cs typeface="Courier New"/>
                <a:sym typeface="Courier New"/>
              </a:rPr>
              <a:t>Своя игра</a:t>
            </a:r>
            <a:r>
              <a:rPr b="1" i="0" lang="ru-RU" sz="3959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«Умозаключения»</a:t>
            </a:r>
            <a:endParaRPr b="1" i="0" sz="3959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" name="Google Shape;86;p13">
            <a:hlinkClick action="ppaction://hlinksldjump" r:id="rId4"/>
          </p:cNvPr>
          <p:cNvSpPr/>
          <p:nvPr/>
        </p:nvSpPr>
        <p:spPr>
          <a:xfrm>
            <a:off x="899592" y="5733256"/>
            <a:ext cx="2520280" cy="93610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Начать игру</a:t>
            </a:r>
            <a:endParaRPr b="1" i="0" sz="24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515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Аналогия</a:t>
            </a: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100</a:t>
            </a:r>
            <a:endParaRPr b="1" i="0" sz="2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755576" y="1340768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b="1" lang="ru-RU" sz="3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Иной раз, выбрав неправильную дорогу, человек может заблудиться или даже погибнуть в лесной чаще, не найдя правильного пути. Не меньшую опасность таит в себе ошибка при выборе профессии: </a:t>
            </a:r>
            <a:r>
              <a:rPr b="1" i="0" lang="ru-RU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582924" y="4230425"/>
            <a:ext cx="75342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b="1" i="1" lang="ru-RU" sz="30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можно бесцельно потратить всю жизнь, занимаясь нелюбимым делом, не найдя достойного применения своим  способностям. </a:t>
            </a:r>
            <a:endParaRPr b="1" i="1" sz="30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" name="Google Shape;165;p22">
            <a:hlinkClick action="ppaction://hlinksldjump" r:id="rId4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212" r="0" t="0"/>
          <a:stretch/>
        </p:blipFill>
        <p:spPr>
          <a:xfrm flipH="1">
            <a:off x="57225" y="10492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Индукция</a:t>
            </a: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</a:t>
            </a:r>
            <a:endParaRPr b="1" i="0" sz="2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526675" y="1340775"/>
            <a:ext cx="65889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b="1" lang="ru-RU" sz="3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Эстонии – засуха, </a:t>
            </a:r>
            <a:endParaRPr b="1" sz="3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Латвии – засуха, в Литве – засуха. Эстония, Латвия и Литва – прибалтийские государства. </a:t>
            </a:r>
            <a:endParaRPr b="1" sz="3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Следовательно, ... </a:t>
            </a:r>
            <a:endParaRPr b="1" sz="3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659235" y="3919214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b="1" i="0" sz="28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ru-RU" sz="30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 всех прибалтийских государствах засуха</a:t>
            </a:r>
            <a:r>
              <a:rPr b="1" i="1" lang="ru-RU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1" sz="3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4" name="Google Shape;174;p23">
            <a:hlinkClick action="ppaction://hlinksldjump" r:id="rId4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212" r="0" t="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>
            <p:ph type="title"/>
          </p:nvPr>
        </p:nvSpPr>
        <p:spPr>
          <a:xfrm>
            <a:off x="2044820" y="26253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Индукция</a:t>
            </a: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20</a:t>
            </a:r>
            <a:endParaRPr b="1" i="0" sz="2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374050" y="945400"/>
            <a:ext cx="83343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b="1" lang="ru-RU" sz="30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последние годы в районе 1, в районе 2 и в районе 3 проводились военные учения – повышалась боеспособность подразделений.</a:t>
            </a:r>
            <a:endParaRPr b="1" sz="30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районе 1, в районе 2 и в районе 3 в учениях принимали участие подразделения </a:t>
            </a:r>
            <a:endParaRPr b="1" sz="30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Российской Армии .</a:t>
            </a:r>
            <a:endParaRPr b="1" sz="30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0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Следовательно,</a:t>
            </a:r>
            <a:r>
              <a:rPr b="1" i="0" lang="ru-RU" sz="30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b="1" i="0" sz="3000" u="none" cap="none" strike="noStrike">
              <a:solidFill>
                <a:schemeClr val="dk1"/>
              </a:solidFill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306335" y="4987514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b="1" i="1" lang="ru-RU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последние годы во всех подразделениях Российской Армии повышалась боеспособность.</a:t>
            </a:r>
            <a:endParaRPr b="1" i="1" sz="3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3" name="Google Shape;183;p24">
            <a:hlinkClick action="ppaction://hlinksldjump" r:id="rId4"/>
          </p:cNvPr>
          <p:cNvSpPr/>
          <p:nvPr/>
        </p:nvSpPr>
        <p:spPr>
          <a:xfrm>
            <a:off x="7149117" y="5918189"/>
            <a:ext cx="1368300" cy="72000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212" r="0" t="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Индукция</a:t>
            </a: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50</a:t>
            </a:r>
            <a:endParaRPr b="1" i="0" sz="2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755575" y="1412775"/>
            <a:ext cx="61884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b="1" lang="ru-RU" sz="3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Увеличение цены на продукты питания </a:t>
            </a:r>
            <a:endParaRPr b="1" sz="3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(из потребительской корзины) и товары первой необходимости подталкивают потребителя к мысли о</a:t>
            </a: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 i="0" sz="3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334935" y="4501039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b="1" i="0" sz="28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ru-RU" sz="30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возникающей дороговизне в государстве .</a:t>
            </a:r>
            <a:endParaRPr b="1" i="1" sz="30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2" name="Google Shape;192;p25">
            <a:hlinkClick action="ppaction://hlinksldjump" r:id="rId4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212" r="0" t="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Индукция</a:t>
            </a: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100</a:t>
            </a:r>
            <a:endParaRPr b="1" i="0" sz="2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755576" y="1412776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endParaRPr b="1" i="0" sz="3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Продолжите числовой ряд </a:t>
            </a:r>
            <a:endParaRPr b="1" i="0" sz="3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0; 4;10; 18;</a:t>
            </a:r>
            <a:r>
              <a:rPr b="1" lang="ru-RU" sz="48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b="1" lang="ru-RU" sz="4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b="1" lang="ru-RU" sz="48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b="1" lang="ru-RU" sz="4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b="1" lang="ru-RU" sz="48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b="1" i="0" lang="ru-RU" sz="3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 i="0" sz="3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611560" y="4005064"/>
            <a:ext cx="6768752" cy="2232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b="1" i="0" sz="28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ru-RU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i="1" lang="ru-RU" sz="4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28;40;54</a:t>
            </a:r>
            <a:endParaRPr b="1" i="1" sz="4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6">
            <a:hlinkClick action="ppaction://hlinksldjump" r:id="rId4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72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Взрыв мозга</a:t>
            </a: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</a:t>
            </a:r>
            <a:endParaRPr b="1" i="0" sz="2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755576" y="1412776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b="1" i="1" lang="ru-RU" sz="3000">
                <a:latin typeface="Times New Roman"/>
                <a:ea typeface="Times New Roman"/>
                <a:cs typeface="Times New Roman"/>
                <a:sym typeface="Times New Roman"/>
              </a:rPr>
              <a:t>Какой это вид умозаключений?</a:t>
            </a:r>
            <a:endParaRPr b="1" i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Часть посетителей столовой отравилась; исследование выяснило, что все отравившиеся заказывали различные блюда, но в числе этих блюд всеми отравившимися было заказано мороженое; то же исследование выяснило, что ни один посетитель столовой из числа тех, которые не заказали мороженого, не отравился; отсюда лица, производившие расследование, заключили, что причиной отравления была недоброкачественность мороженого.</a:t>
            </a:r>
            <a:endParaRPr b="1" i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378735" y="5408089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b="1" i="0" sz="28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ru-RU" sz="28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индуктивное умозаключение</a:t>
            </a:r>
            <a:endParaRPr b="1" i="1" sz="28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0" name="Google Shape;210;p27">
            <a:hlinkClick action="ppaction://hlinksldjump" r:id="rId4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675" y="-381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>
            <p:ph idx="1" type="body"/>
          </p:nvPr>
        </p:nvSpPr>
        <p:spPr>
          <a:xfrm>
            <a:off x="151650" y="1760800"/>
            <a:ext cx="67689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b="1" lang="ru-RU" sz="1600">
                <a:latin typeface="Times New Roman"/>
                <a:ea typeface="Times New Roman"/>
                <a:cs typeface="Times New Roman"/>
                <a:sym typeface="Times New Roman"/>
              </a:rPr>
              <a:t>Да, все произошло именно здесь! Когда все билеты на сегодняшний спектакль были проданы, я заперла помещение кассы и пошла по этому коридору в бюро. Перед зеркалом я поправила прическу, так как директор театра всегда требует аккуратности от своих служащих. Когда я проходила мимо этой двери запасного выхода, она вдруг раскрылась, и я получила сильный удар по голове. Деньги были похищены из кассы в то время, пока я была без сознания. - Вы знаете, - сказал инспектор Варнике, выслушав рассказ кассирши, - в вас пропадает прекрасная артистка. Однако я вынужден вас арестовать. Кстати, как фамилия вашего сообщника? Какое обстоятельство позволило инспектору Варнике заключить, что кассирша участвовала в краже денег?</a:t>
            </a:r>
            <a:endParaRPr b="1" i="0" sz="1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151660" y="5400277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b="1" i="1" lang="ru-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правилам пожарной безопасности дверь запасного выхода открывается только наружу. Следовательно, кассирша не могла получить удар дверью по голове...</a:t>
            </a:r>
            <a:endParaRPr b="1" i="1"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8" name="Google Shape;218;p28">
            <a:hlinkClick action="ppaction://hlinksldjump" r:id="rId4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214098" y="715400"/>
            <a:ext cx="333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 New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КОТ В МЕШКЕ</a:t>
            </a:r>
            <a:endParaRPr b="1" i="0" sz="3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http://bu-baraholka.ru/upload/normal/sverdlovsk-kot-v-meshke_9088.jpeg" id="220" name="Google Shape;220;p28"/>
          <p:cNvPicPr preferRelativeResize="0"/>
          <p:nvPr/>
        </p:nvPicPr>
        <p:blipFill rotWithShape="1">
          <a:blip r:embed="rId5">
            <a:alphaModFix/>
          </a:blip>
          <a:srcRect b="0" l="18188" r="25812" t="0"/>
          <a:stretch/>
        </p:blipFill>
        <p:spPr>
          <a:xfrm>
            <a:off x="7151425" y="3334531"/>
            <a:ext cx="1860750" cy="277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3548" y="171699"/>
            <a:ext cx="4701550" cy="23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Взрыв мозга</a:t>
            </a: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50</a:t>
            </a:r>
            <a:endParaRPr b="1" i="0" sz="2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p29"/>
          <p:cNvSpPr txBox="1"/>
          <p:nvPr>
            <p:ph idx="1" type="body"/>
          </p:nvPr>
        </p:nvSpPr>
        <p:spPr>
          <a:xfrm>
            <a:off x="119725" y="1248475"/>
            <a:ext cx="8256000" cy="27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</a:t>
            </a:r>
            <a:r>
              <a:rPr b="1" i="0" lang="ru-RU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Составьте умозаключение индуктивного типа</a:t>
            </a:r>
            <a:endParaRPr b="1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445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Обойтись без интернета сегодня не может ни один  житель Пермского края.  </a:t>
            </a:r>
            <a:r>
              <a:rPr b="1" lang="ru-RU" sz="2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Предоставляют услуги </a:t>
            </a:r>
            <a:r>
              <a:rPr b="1" lang="ru-RU" sz="2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доступа в глобальную</a:t>
            </a:r>
            <a:r>
              <a:rPr b="1" lang="ru-RU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сеть</a:t>
            </a:r>
            <a:r>
              <a:rPr b="1" lang="ru-RU" sz="2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телекоммуникационные компании интернет - провайдеры, используя при этом различные технологии. Например, модемная технология ADSL (на базе обыкновенной телефонной линии), </a:t>
            </a:r>
            <a:r>
              <a:rPr b="1" lang="ru-RU" sz="2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получившая огромную популярность во времена начала рассвета высокоскоростного интернета.</a:t>
            </a:r>
            <a:r>
              <a:rPr b="1" lang="ru-RU" sz="2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</a:t>
            </a:r>
            <a:r>
              <a:rPr b="1" lang="ru-RU" sz="2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крупных городах ADSL вытесняется более быстрыми технологиями доступа, так как имеет ограниченную пропускную способность. Сегодня технология ADSL+ поддерживает скорость до 24Мб/сек. Несмотря на это в Пермском крае</a:t>
            </a: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 из 27 провайдеров 6  («ЗТК», «Комплекс-С», «Коннектика», «Ростелеком»,  «Ю-Линк», «Ютел») работают с данной технологией.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252400" y="5544375"/>
            <a:ext cx="91440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b="1" i="1" lang="ru-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Провайдеры Пермского края предоставляет доступ в Интернет по  модемной технологии ADSL.</a:t>
            </a:r>
            <a:endParaRPr b="1" i="1"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0" name="Google Shape;230;p29">
            <a:hlinkClick action="ppaction://hlinksldjump" r:id="rId5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Взрыв мозга</a:t>
            </a: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100</a:t>
            </a:r>
            <a:endParaRPr b="1" i="0" sz="2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755576" y="1412776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b="1" i="0" lang="ru-RU" sz="3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Продолжите высказывание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000"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"Человек, — писал Л. Н. Толстой, — подобен дроби, числитель есть то, что он есть, а знаменатель — то, </a:t>
            </a:r>
            <a:r>
              <a:rPr b="1" lang="ru-RU" sz="3000"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он о себе думает</a:t>
            </a:r>
            <a:r>
              <a:rPr b="1" i="1" lang="ru-RU" sz="3000">
                <a:solidFill>
                  <a:srgbClr val="000000"/>
                </a:solidFill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 sz="3000">
              <a:solidFill>
                <a:srgbClr val="000000"/>
              </a:solidFill>
              <a:highlight>
                <a:srgbClr val="CCCC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000">
              <a:highlight>
                <a:srgbClr val="CCCC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372124" y="3753925"/>
            <a:ext cx="75291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b="1" i="0" sz="28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ru-RU" sz="3000">
                <a:solidFill>
                  <a:srgbClr val="0000FF"/>
                </a:solidFill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Чем больше знаменатель, тем меньше дробь</a:t>
            </a:r>
            <a:r>
              <a:rPr lang="ru-RU" sz="1000">
                <a:solidFill>
                  <a:schemeClr val="dk1"/>
                </a:solidFill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endParaRPr b="1" i="1" sz="3000">
              <a:solidFill>
                <a:srgbClr val="0000FF"/>
              </a:solidFill>
              <a:highlight>
                <a:srgbClr val="CCCC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p30">
            <a:hlinkClick action="ppaction://hlinksldjump" r:id="rId4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664" l="0" r="0" t="0"/>
          <a:stretch/>
        </p:blipFill>
        <p:spPr>
          <a:xfrm>
            <a:off x="0" y="-2262"/>
            <a:ext cx="9032528" cy="68602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2" name="Google Shape;92;p14"/>
          <p:cNvGraphicFramePr/>
          <p:nvPr/>
        </p:nvGraphicFramePr>
        <p:xfrm>
          <a:off x="395536" y="1886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{DB2238C4-C846-4770-8A41-28ECB5063025}</a:tableStyleId>
              </a:tblPr>
              <a:tblGrid>
                <a:gridCol w="1701450"/>
                <a:gridCol w="1701450"/>
                <a:gridCol w="1701450"/>
                <a:gridCol w="1701450"/>
                <a:gridCol w="1701450"/>
              </a:tblGrid>
              <a:tr h="89290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ourier New"/>
                        <a:buNone/>
                      </a:pPr>
                      <a:r>
                        <a:rPr b="1" lang="ru-RU" sz="4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КАТЕГОРИИ</a:t>
                      </a:r>
                      <a:endParaRPr b="1" sz="3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 hMerge="1"/>
                <a:tc hMerge="1"/>
                <a:tc hMerge="1"/>
                <a:tc hMerge="1"/>
              </a:tr>
              <a:tr h="892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Дедукция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4"/>
                        </a:rPr>
                        <a:t>10</a:t>
                      </a:r>
                      <a:endParaRPr b="1" sz="18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5"/>
                        </a:rPr>
                        <a:t>20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6"/>
                        </a:rPr>
                        <a:t>50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7"/>
                        </a:rPr>
                        <a:t>100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</a:tr>
              <a:tr h="892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Аналогия 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8"/>
                        </a:rPr>
                        <a:t>10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9"/>
                        </a:rPr>
                        <a:t>20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10"/>
                        </a:rPr>
                        <a:t>50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11"/>
                        </a:rPr>
                        <a:t>100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</a:tr>
              <a:tr h="892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Индукция</a:t>
                      </a:r>
                      <a:r>
                        <a:rPr b="1" lang="ru-RU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12"/>
                        </a:rPr>
                        <a:t>10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13"/>
                        </a:rPr>
                        <a:t>20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14"/>
                        </a:rPr>
                        <a:t>50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15"/>
                        </a:rPr>
                        <a:t>100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</a:tr>
              <a:tr h="892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Взрыв мозга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16"/>
                        </a:rPr>
                        <a:t>10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17"/>
                        </a:rPr>
                        <a:t>20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18"/>
                        </a:rPr>
                        <a:t>50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sng" cap="none" strike="noStrik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action="ppaction://hlinksldjump" r:id="rId19"/>
                        </a:rPr>
                        <a:t>100</a:t>
                      </a:r>
                      <a:endParaRPr b="1"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665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Дедукция</a:t>
            </a: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</a:t>
            </a:r>
            <a:endParaRPr b="1" i="0" sz="2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539551" y="1417068"/>
            <a:ext cx="80649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endParaRPr b="1" i="0" sz="3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000">
                <a:latin typeface="Times New Roman"/>
                <a:ea typeface="Times New Roman"/>
                <a:cs typeface="Times New Roman"/>
                <a:sym typeface="Times New Roman"/>
              </a:rPr>
              <a:t>Все металлы пластичны 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latin typeface="Times New Roman"/>
                <a:ea typeface="Times New Roman"/>
                <a:cs typeface="Times New Roman"/>
                <a:sym typeface="Times New Roman"/>
              </a:rPr>
              <a:t>Висмут – металл 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latin typeface="Times New Roman"/>
                <a:ea typeface="Times New Roman"/>
                <a:cs typeface="Times New Roman"/>
                <a:sym typeface="Times New Roman"/>
              </a:rPr>
              <a:t>Следовательно,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11560" y="4005064"/>
            <a:ext cx="6768752" cy="2232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b="1" i="0" sz="28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lang="ru-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1" lang="ru-RU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висмут пластичен </a:t>
            </a:r>
            <a:endParaRPr b="1" i="1" sz="3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" name="Google Shape;101;p15">
            <a:hlinkClick action="ppaction://hlinksldjump" r:id="rId4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665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Дедукция</a:t>
            </a: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20</a:t>
            </a:r>
            <a:endParaRPr b="1" i="0" sz="2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55576" y="1340768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endParaRPr b="1" i="0" sz="3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000">
                <a:latin typeface="Times New Roman"/>
                <a:ea typeface="Times New Roman"/>
                <a:cs typeface="Times New Roman"/>
                <a:sym typeface="Times New Roman"/>
              </a:rPr>
              <a:t>Помощь Международного Валютного Фонда всегда и всех ведёт к процветанию .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latin typeface="Times New Roman"/>
                <a:ea typeface="Times New Roman"/>
                <a:cs typeface="Times New Roman"/>
                <a:sym typeface="Times New Roman"/>
              </a:rPr>
              <a:t>России давно помогает МВФ .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000">
                <a:latin typeface="Times New Roman"/>
                <a:ea typeface="Times New Roman"/>
                <a:cs typeface="Times New Roman"/>
                <a:sym typeface="Times New Roman"/>
              </a:rPr>
              <a:t>Следовательно</a:t>
            </a:r>
            <a:r>
              <a:rPr b="1" i="0" lang="ru-RU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11560" y="4005064"/>
            <a:ext cx="6768752" cy="2232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b="1" i="0" sz="28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Россия процветает </a:t>
            </a:r>
            <a:endParaRPr b="1" i="1" sz="3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0" name="Google Shape;110;p16">
            <a:hlinkClick action="ppaction://hlinksldjump" r:id="rId4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665" l="0" r="0" t="0"/>
          <a:stretch/>
        </p:blipFill>
        <p:spPr>
          <a:xfrm>
            <a:off x="-1075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Дедукция</a:t>
            </a: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50</a:t>
            </a:r>
            <a:endParaRPr b="1" i="0" sz="2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432051" y="1226293"/>
            <a:ext cx="80649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b="1" lang="ru-RU" sz="3000">
                <a:highlight>
                  <a:srgbClr val="F3FA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Средневековый философ И.С.Эриугена пишет: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000">
                <a:highlight>
                  <a:srgbClr val="F3FA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«И если блаженство есть не что иное, как жизнь вечная, а жизнь вечная – это познание истины, то блаженство – это не что иное, как</a:t>
            </a:r>
            <a:r>
              <a:rPr b="1" i="0" lang="ru-RU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306335" y="4501064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lang="ru-RU" sz="1200">
                <a:solidFill>
                  <a:schemeClr val="dk1"/>
                </a:solidFill>
                <a:highlight>
                  <a:srgbClr val="F3FA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highlight>
                <a:srgbClr val="F3FA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ru-RU" sz="3000">
                <a:solidFill>
                  <a:srgbClr val="0000FF"/>
                </a:solidFill>
                <a:highlight>
                  <a:srgbClr val="F3FA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познание истины</a:t>
            </a:r>
            <a:endParaRPr b="1" i="1" sz="3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9" name="Google Shape;119;p17">
            <a:hlinkClick action="ppaction://hlinksldjump" r:id="rId4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665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>
            <p:ph type="title"/>
          </p:nvPr>
        </p:nvSpPr>
        <p:spPr>
          <a:xfrm>
            <a:off x="1994495" y="230355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Дедукция</a:t>
            </a: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100</a:t>
            </a:r>
            <a:endParaRPr b="1" i="0" sz="2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393126" y="701718"/>
            <a:ext cx="80649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b="1" lang="ru-RU" sz="2500">
                <a:latin typeface="Times New Roman"/>
                <a:ea typeface="Times New Roman"/>
                <a:cs typeface="Times New Roman"/>
                <a:sym typeface="Times New Roman"/>
              </a:rPr>
              <a:t>Проводя как-то неделю за городом, Холмс и Ватсон были призваны разрешить спор между двумя фермерами, поместья которых граничили  друг с другом.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2500">
                <a:latin typeface="Times New Roman"/>
                <a:ea typeface="Times New Roman"/>
                <a:cs typeface="Times New Roman"/>
                <a:sym typeface="Times New Roman"/>
              </a:rPr>
              <a:t>Вероятно, павлин фермера Смита забрел на территорию поместья фермера Джона через дырку в изгороди и снес там яйцо. Фермер Смит требует отдать яйцо ему, т.к. птица его. Фермер Джон, с другой стороны, говорит, что яйцо его, т.к. оно снесено на его территории.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2500">
                <a:latin typeface="Times New Roman"/>
                <a:ea typeface="Times New Roman"/>
                <a:cs typeface="Times New Roman"/>
                <a:sym typeface="Times New Roman"/>
              </a:rPr>
              <a:t>Кто же прав, по вашему мнению?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25110" y="5082889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 </a:t>
            </a:r>
            <a:r>
              <a:rPr b="1" i="1" lang="ru-RU" sz="25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Фермер Смит не может претендовать на яйцо, </a:t>
            </a:r>
            <a:endParaRPr b="1" i="1" sz="25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ru-RU" sz="25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т.к. павлины не несут яйца.</a:t>
            </a:r>
            <a:endParaRPr b="1" i="1" sz="25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ru-RU" sz="25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(Самка павлина з</a:t>
            </a:r>
            <a:r>
              <a:rPr b="1" i="1" lang="ru-RU" sz="25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о</a:t>
            </a:r>
            <a:r>
              <a:rPr b="1" i="1" lang="ru-RU" sz="25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вется павой)</a:t>
            </a:r>
            <a:endParaRPr b="1" i="1" sz="25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8" name="Google Shape;128;p18">
            <a:hlinkClick action="ppaction://hlinksldjump" r:id="rId4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515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>
            <p:ph type="title"/>
          </p:nvPr>
        </p:nvSpPr>
        <p:spPr>
          <a:xfrm>
            <a:off x="821295" y="472355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New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КОТ В МЕШКЕ</a:t>
            </a:r>
            <a:endParaRPr b="1" i="0" sz="36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230951" y="1264443"/>
            <a:ext cx="80649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b="1" lang="ru-RU" sz="25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Животные являются </a:t>
            </a:r>
            <a:endParaRPr b="1" sz="25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25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гетеротрофами по типу питания, </a:t>
            </a:r>
            <a:endParaRPr b="1" sz="25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25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питаются готовыми органическими </a:t>
            </a:r>
            <a:endParaRPr b="1" sz="25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25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веществами, способны активно передви-</a:t>
            </a:r>
            <a:endParaRPr b="1" sz="25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25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гаться в поисках пищи.</a:t>
            </a:r>
            <a:endParaRPr b="1" sz="25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5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Грибы также являются гетеротрофами и </a:t>
            </a:r>
            <a:endParaRPr b="1" sz="25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5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питаются готовыми органическими веществами.</a:t>
            </a:r>
            <a:endParaRPr b="1" sz="25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25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Напрашивается вывод о том, что</a:t>
            </a:r>
            <a:r>
              <a:rPr b="1" i="0" lang="ru-RU" sz="2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 i="0" sz="2500" u="none" cap="none" strike="noStrike">
              <a:solidFill>
                <a:schemeClr val="dk1"/>
              </a:solidFill>
              <a:highlight>
                <a:srgbClr val="EFEFE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http://bu-baraholka.ru/upload/normal/sverdlovsk-kot-v-meshke_9088.jpeg" id="136" name="Google Shape;136;p19"/>
          <p:cNvPicPr preferRelativeResize="0"/>
          <p:nvPr/>
        </p:nvPicPr>
        <p:blipFill rotWithShape="1">
          <a:blip r:embed="rId4">
            <a:alphaModFix/>
          </a:blip>
          <a:srcRect b="0" l="18188" r="25812" t="0"/>
          <a:stretch/>
        </p:blipFill>
        <p:spPr>
          <a:xfrm>
            <a:off x="6598958" y="123999"/>
            <a:ext cx="2437548" cy="363812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>
            <a:hlinkClick action="ppaction://hlinksldjump" r:id="rId5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344485" y="4625764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b="1" i="1" lang="ru-RU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грибы способны к активному передвижению.</a:t>
            </a:r>
            <a:endParaRPr b="1" i="1" sz="3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515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Аналогия</a:t>
            </a: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20</a:t>
            </a:r>
            <a:endParaRPr b="1" i="0" sz="2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755576" y="1340768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</a:t>
            </a:r>
            <a:r>
              <a:rPr b="1" lang="ru-RU" sz="3000"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r>
              <a:rPr b="1" lang="ru-RU" sz="3000">
                <a:latin typeface="Times New Roman"/>
                <a:ea typeface="Times New Roman"/>
                <a:cs typeface="Times New Roman"/>
                <a:sym typeface="Times New Roman"/>
              </a:rPr>
              <a:t>жедмитрий I был самозванец, авантюрист, союзничал с поляками и женился на Марине Мнишек.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000">
                <a:latin typeface="Times New Roman"/>
                <a:ea typeface="Times New Roman"/>
                <a:cs typeface="Times New Roman"/>
                <a:sym typeface="Times New Roman"/>
              </a:rPr>
              <a:t>Лжедмитрий II также был самозванец, авантюрист, союзничал с поляками. 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3000">
                <a:latin typeface="Times New Roman"/>
                <a:ea typeface="Times New Roman"/>
                <a:cs typeface="Times New Roman"/>
                <a:sym typeface="Times New Roman"/>
              </a:rPr>
              <a:t>Следовательно,...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430360" y="4417764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b="1" i="1" lang="ru-RU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Лжедмитрий II тоже женился на Марине Мнишек.</a:t>
            </a:r>
            <a:endParaRPr b="1" i="1" sz="3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" name="Google Shape;147;p20">
            <a:hlinkClick action="ppaction://hlinksldjump" r:id="rId4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515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Аналогия</a:t>
            </a:r>
            <a:r>
              <a:rPr b="1" i="0" lang="ru-RU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50</a:t>
            </a:r>
            <a:endParaRPr b="1" i="0" sz="2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755576" y="1340768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</a:t>
            </a:r>
            <a:r>
              <a:rPr b="1" lang="ru-RU" sz="3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сходство ландшафта местности, где была найдена нефть, с ландшафтом местности,  где идет геологоразведка, позволяет высказать предположение, вероятно, что ...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11560" y="4005064"/>
            <a:ext cx="6768752" cy="2232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b="1" i="1" lang="ru-RU" sz="30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на местности, где идёт  геологоразведка в недрах имеется нефть. </a:t>
            </a:r>
            <a:endParaRPr b="1" i="1" sz="30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" name="Google Shape;156;p21">
            <a:hlinkClick action="ppaction://hlinksldjump" r:id="rId4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Другая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19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